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pen Sans Extra Bold" panose="020B0604020202020204" charset="0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71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09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957"/>
          <a:stretch/>
        </p:blipFill>
        <p:spPr>
          <a:xfrm flipH="1">
            <a:off x="11296590" y="1388078"/>
            <a:ext cx="6991410" cy="813594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" y="9402612"/>
            <a:ext cx="18288001" cy="884388"/>
          </a:xfrm>
          <a:prstGeom prst="rect">
            <a:avLst/>
          </a:prstGeom>
          <a:solidFill>
            <a:srgbClr val="8CB561"/>
          </a:solidFill>
        </p:spPr>
      </p:sp>
      <p:grpSp>
        <p:nvGrpSpPr>
          <p:cNvPr id="4" name="Group 4"/>
          <p:cNvGrpSpPr/>
          <p:nvPr/>
        </p:nvGrpSpPr>
        <p:grpSpPr>
          <a:xfrm>
            <a:off x="1028699" y="1000125"/>
            <a:ext cx="8593878" cy="3357386"/>
            <a:chOff x="0" y="-38100"/>
            <a:chExt cx="11458505" cy="447651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4085668"/>
              <a:ext cx="2612943" cy="352747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" y="-38100"/>
              <a:ext cx="11458503" cy="618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" y="1025119"/>
              <a:ext cx="11458504" cy="2113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999"/>
                </a:lnSpc>
              </a:pPr>
              <a:r>
                <a:rPr lang="en-US" sz="9999" spc="-169">
                  <a:solidFill>
                    <a:srgbClr val="FAFBF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Bike Sharing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34074"/>
            <a:ext cx="8593878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spc="392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PREPARED BY GROUP 5</a:t>
            </a:r>
            <a:r>
              <a:rPr lang="en-US" sz="2800" spc="391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37" b="337"/>
          <a:stretch>
            <a:fillRect/>
          </a:stretch>
        </p:blipFill>
        <p:spPr>
          <a:xfrm>
            <a:off x="5073520" y="1979400"/>
            <a:ext cx="13010527" cy="727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37309">
            <a:off x="-270381" y="7293569"/>
            <a:ext cx="2229183" cy="10839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6824" y="180975"/>
            <a:ext cx="1508053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Widely Used Routes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3899" y="2038085"/>
            <a:ext cx="3980313" cy="365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commonly used route based on the number of people traveling between these stations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6415" y="6387718"/>
            <a:ext cx="398031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people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1633" y="8237554"/>
            <a:ext cx="398031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Bigger size of the name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570"/>
          <a:stretch>
            <a:fillRect/>
          </a:stretch>
        </p:blipFill>
        <p:spPr>
          <a:xfrm>
            <a:off x="3187637" y="1714500"/>
            <a:ext cx="11912727" cy="825671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6824" y="180975"/>
            <a:ext cx="1508053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Least Used Routes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11558" y="1790700"/>
            <a:ext cx="13182020" cy="81446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726505">
            <a:off x="79087" y="7488280"/>
            <a:ext cx="2239894" cy="299151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6824" y="180975"/>
            <a:ext cx="1508053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Weekday-Wise Usage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2278988"/>
            <a:ext cx="4811558" cy="265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6"/>
              </a:lnSpc>
            </a:pPr>
            <a:r>
              <a:rPr lang="en-US" sz="3026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Weekdays show a huge number of users and weekends are comparatively slow for business.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5805852"/>
            <a:ext cx="4811558" cy="104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6"/>
              </a:lnSpc>
            </a:pPr>
            <a:r>
              <a:rPr lang="en-US" sz="3026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do you think there are outliers????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839610" y="7187727"/>
            <a:ext cx="2894839" cy="28369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67798" y="1960693"/>
            <a:ext cx="12325830" cy="76156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2368" y="100406"/>
            <a:ext cx="1811563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Correlation Heatmap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368" y="2727059"/>
            <a:ext cx="5562080" cy="231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6"/>
              </a:lnSpc>
            </a:pPr>
            <a:r>
              <a:rPr lang="en-US" sz="3297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we can see, number of users (both registered and unregistered) is positively correlated with the temp.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368" y="6021360"/>
            <a:ext cx="5559458" cy="1062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7"/>
              </a:lnSpc>
            </a:pPr>
            <a:r>
              <a:rPr lang="en-US" sz="3097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the temp goes up, more users tend to go biking.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459" b="7459"/>
          <a:stretch>
            <a:fillRect/>
          </a:stretch>
        </p:blipFill>
        <p:spPr>
          <a:xfrm>
            <a:off x="14963515" y="-119192"/>
            <a:ext cx="2698330" cy="2295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41574" y="2176592"/>
            <a:ext cx="12479502" cy="771054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6824" y="190500"/>
            <a:ext cx="16305579" cy="136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Season-Wise Hourly Trends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0681" y="2872926"/>
            <a:ext cx="4955758" cy="227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5"/>
              </a:lnSpc>
            </a:pPr>
            <a:r>
              <a:rPr lang="en-US" sz="3232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plot tells us the total number of users across all stations at different hours of the day.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0681" y="5872957"/>
            <a:ext cx="4955758" cy="284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5"/>
              </a:lnSpc>
            </a:pPr>
            <a:r>
              <a:rPr lang="en-US" sz="3232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peaks at 5-7 pm in all seasons is usually because of the users returning from offices and schools/colleges.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70052" y="6202186"/>
            <a:ext cx="4788388" cy="359564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05859" y="1909128"/>
            <a:ext cx="12767841" cy="78887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171450"/>
            <a:ext cx="18288000" cy="146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00"/>
              </a:lnSpc>
            </a:pPr>
            <a:r>
              <a:rPr lang="en-US" sz="8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Weather Situation and Forecast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6824" y="2314902"/>
            <a:ext cx="5171615" cy="417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2957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Based on analysis of number of users in different weather situations, following weather situations are most favorable for business:</a:t>
            </a:r>
          </a:p>
          <a:p>
            <a:pPr marL="638486" lvl="1" indent="-319243">
              <a:lnSpc>
                <a:spcPts val="4140"/>
              </a:lnSpc>
              <a:buFont typeface="Arial"/>
              <a:buChar char="•"/>
            </a:pPr>
            <a:r>
              <a:rPr lang="en-US" sz="2957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 or partly cloudy</a:t>
            </a:r>
          </a:p>
          <a:p>
            <a:pPr marL="638486" lvl="1" indent="-319243">
              <a:lnSpc>
                <a:spcPts val="4140"/>
              </a:lnSpc>
              <a:buFont typeface="Arial"/>
              <a:buChar char="•"/>
            </a:pPr>
            <a:r>
              <a:rPr lang="en-US" sz="2957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Mist and cloudy</a:t>
            </a:r>
          </a:p>
          <a:p>
            <a:pPr algn="r">
              <a:lnSpc>
                <a:spcPts val="4140"/>
              </a:lnSpc>
            </a:pPr>
            <a:r>
              <a:rPr lang="en-US" sz="2957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249118" y="5929063"/>
            <a:ext cx="2850434" cy="411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7117" y="171450"/>
            <a:ext cx="18130883" cy="146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00"/>
              </a:lnSpc>
            </a:pPr>
            <a:r>
              <a:rPr lang="en-US" sz="8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314902"/>
            <a:ext cx="16230600" cy="522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38486" lvl="1" indent="-319243">
              <a:lnSpc>
                <a:spcPts val="4140"/>
              </a:lnSpc>
              <a:buFont typeface="Arial"/>
              <a:buChar char="•"/>
            </a:pPr>
            <a:r>
              <a:rPr lang="en-US" sz="2957" dirty="0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YOY Growth of 65%</a:t>
            </a:r>
          </a:p>
          <a:p>
            <a:pPr marL="638486" lvl="1" indent="-319243">
              <a:lnSpc>
                <a:spcPts val="4140"/>
              </a:lnSpc>
              <a:buFont typeface="Arial"/>
              <a:buChar char="•"/>
            </a:pPr>
            <a:r>
              <a:rPr lang="en-US" sz="2957" dirty="0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connected stations: CSP and Back Bay</a:t>
            </a:r>
          </a:p>
          <a:p>
            <a:pPr marL="638486" lvl="1" indent="-319243">
              <a:lnSpc>
                <a:spcPts val="4140"/>
              </a:lnSpc>
              <a:buFont typeface="Arial"/>
              <a:buChar char="•"/>
            </a:pPr>
            <a:r>
              <a:rPr lang="en-US" sz="2957" dirty="0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Best season for business: Summer followed by Spring </a:t>
            </a:r>
          </a:p>
          <a:p>
            <a:pPr marL="638486" lvl="1" indent="-319243">
              <a:lnSpc>
                <a:spcPts val="4140"/>
              </a:lnSpc>
              <a:buFont typeface="Arial"/>
              <a:buChar char="•"/>
            </a:pPr>
            <a:r>
              <a:rPr lang="en-US" sz="2957" dirty="0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Weather is most important factors. No of users increases in warmer weather</a:t>
            </a:r>
          </a:p>
          <a:p>
            <a:pPr marL="638486" lvl="1" indent="-319243">
              <a:lnSpc>
                <a:spcPts val="4140"/>
              </a:lnSpc>
              <a:buFont typeface="Arial"/>
              <a:buChar char="•"/>
            </a:pPr>
            <a:r>
              <a:rPr lang="en-US" sz="2957" dirty="0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Weekdays are comparatively busier as compared to weekends </a:t>
            </a:r>
          </a:p>
          <a:p>
            <a:pPr marL="638486" lvl="1" indent="-319243">
              <a:lnSpc>
                <a:spcPts val="4140"/>
              </a:lnSpc>
              <a:buFont typeface="Arial"/>
              <a:buChar char="•"/>
            </a:pPr>
            <a:r>
              <a:rPr lang="en-US" sz="2957" dirty="0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Public Holidays are less busy</a:t>
            </a:r>
          </a:p>
          <a:p>
            <a:pPr marL="638486" lvl="1" indent="-319243">
              <a:lnSpc>
                <a:spcPts val="4140"/>
              </a:lnSpc>
              <a:buFont typeface="Arial"/>
              <a:buChar char="•"/>
            </a:pPr>
            <a:r>
              <a:rPr lang="en-US" sz="2957" dirty="0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Strongly related factors: Temp </a:t>
            </a:r>
            <a:r>
              <a:rPr lang="en-US" sz="2957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No. </a:t>
            </a:r>
            <a:r>
              <a:rPr lang="en-US" sz="2957" dirty="0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users</a:t>
            </a:r>
          </a:p>
          <a:p>
            <a:pPr marL="638486" lvl="1" indent="-319243">
              <a:lnSpc>
                <a:spcPts val="4140"/>
              </a:lnSpc>
              <a:buFont typeface="Arial"/>
              <a:buChar char="•"/>
            </a:pPr>
            <a:r>
              <a:rPr lang="en-US" sz="2957" dirty="0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Busiest hours (5-7pm) are irrespective of season</a:t>
            </a:r>
          </a:p>
          <a:p>
            <a:pPr algn="r">
              <a:lnSpc>
                <a:spcPts val="4140"/>
              </a:lnSpc>
            </a:pPr>
            <a:r>
              <a:rPr lang="en-US" sz="2957" dirty="0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B5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04992" y="-170819"/>
            <a:ext cx="18697984" cy="2668496"/>
          </a:xfrm>
          <a:prstGeom prst="rect">
            <a:avLst/>
          </a:prstGeom>
          <a:solidFill>
            <a:srgbClr val="222321"/>
          </a:solidFill>
        </p:spPr>
      </p:sp>
      <p:sp>
        <p:nvSpPr>
          <p:cNvPr id="3" name="TextBox 3"/>
          <p:cNvSpPr txBox="1"/>
          <p:nvPr/>
        </p:nvSpPr>
        <p:spPr>
          <a:xfrm>
            <a:off x="79155" y="543034"/>
            <a:ext cx="14392944" cy="1174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89"/>
              </a:lnSpc>
            </a:pPr>
            <a:r>
              <a:rPr lang="en-US" sz="7299" spc="72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Suggestions for Improvement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472100" y="546692"/>
            <a:ext cx="2701475" cy="2296254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203649" y="3382205"/>
            <a:ext cx="4766755" cy="5876095"/>
          </a:xfrm>
          <a:prstGeom prst="rect">
            <a:avLst/>
          </a:prstGeom>
          <a:solidFill>
            <a:srgbClr val="222321"/>
          </a:solidFill>
        </p:spPr>
      </p:sp>
      <p:sp>
        <p:nvSpPr>
          <p:cNvPr id="6" name="TextBox 6"/>
          <p:cNvSpPr txBox="1"/>
          <p:nvPr/>
        </p:nvSpPr>
        <p:spPr>
          <a:xfrm>
            <a:off x="1567672" y="5699696"/>
            <a:ext cx="4249809" cy="2587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</a:pPr>
            <a:r>
              <a:rPr lang="en-US" sz="2735" spc="27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Increase Number of bikes at a station from where customers travel to different stations more frequently</a:t>
            </a:r>
            <a:r>
              <a:rPr lang="en-US" sz="2735" spc="12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7" name="AutoShape 7"/>
          <p:cNvSpPr/>
          <p:nvPr/>
        </p:nvSpPr>
        <p:spPr>
          <a:xfrm>
            <a:off x="6764427" y="3382205"/>
            <a:ext cx="4766755" cy="5876095"/>
          </a:xfrm>
          <a:prstGeom prst="rect">
            <a:avLst/>
          </a:prstGeom>
          <a:solidFill>
            <a:srgbClr val="222321"/>
          </a:solidFill>
        </p:spPr>
      </p:sp>
      <p:sp>
        <p:nvSpPr>
          <p:cNvPr id="8" name="TextBox 8"/>
          <p:cNvSpPr txBox="1"/>
          <p:nvPr/>
        </p:nvSpPr>
        <p:spPr>
          <a:xfrm>
            <a:off x="7286451" y="6019123"/>
            <a:ext cx="4038708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spc="26" dirty="0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Increase maintenance cycles at stations near seaport</a:t>
            </a:r>
          </a:p>
        </p:txBody>
      </p:sp>
      <p:sp>
        <p:nvSpPr>
          <p:cNvPr id="9" name="AutoShape 9"/>
          <p:cNvSpPr/>
          <p:nvPr/>
        </p:nvSpPr>
        <p:spPr>
          <a:xfrm>
            <a:off x="12142647" y="3382205"/>
            <a:ext cx="4766755" cy="5876095"/>
          </a:xfrm>
          <a:prstGeom prst="rect">
            <a:avLst/>
          </a:prstGeom>
          <a:solidFill>
            <a:srgbClr val="222321"/>
          </a:solidFill>
        </p:spPr>
      </p:sp>
      <p:sp>
        <p:nvSpPr>
          <p:cNvPr id="10" name="TextBox 10"/>
          <p:cNvSpPr txBox="1"/>
          <p:nvPr/>
        </p:nvSpPr>
        <p:spPr>
          <a:xfrm>
            <a:off x="12506670" y="6019123"/>
            <a:ext cx="4213657" cy="1961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spc="26" dirty="0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 rewarding loyal customers and start joining rewards for new registrations/subscriptions</a:t>
            </a:r>
            <a:endParaRPr lang="en-US" sz="2600" spc="12" dirty="0">
              <a:solidFill>
                <a:srgbClr val="FAFBF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87292" y="3382205"/>
            <a:ext cx="2199469" cy="222905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003148" y="3556362"/>
            <a:ext cx="2819689" cy="175878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48256" y="3556362"/>
            <a:ext cx="3715098" cy="2229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B5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04992" y="-170819"/>
            <a:ext cx="18697984" cy="2668496"/>
          </a:xfrm>
          <a:prstGeom prst="rect">
            <a:avLst/>
          </a:prstGeom>
          <a:solidFill>
            <a:srgbClr val="22232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472100" y="546692"/>
            <a:ext cx="2701475" cy="229625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3603979" y="3188630"/>
            <a:ext cx="4766755" cy="5876095"/>
          </a:xfrm>
          <a:prstGeom prst="rect">
            <a:avLst/>
          </a:prstGeom>
          <a:solidFill>
            <a:srgbClr val="222321"/>
          </a:solidFill>
        </p:spPr>
      </p:sp>
      <p:sp>
        <p:nvSpPr>
          <p:cNvPr id="5" name="AutoShape 5"/>
          <p:cNvSpPr/>
          <p:nvPr/>
        </p:nvSpPr>
        <p:spPr>
          <a:xfrm>
            <a:off x="9164757" y="3188630"/>
            <a:ext cx="4766755" cy="5876095"/>
          </a:xfrm>
          <a:prstGeom prst="rect">
            <a:avLst/>
          </a:prstGeom>
          <a:solidFill>
            <a:srgbClr val="222321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788938" y="3188630"/>
            <a:ext cx="2389229" cy="199392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22506" y="3188630"/>
            <a:ext cx="2651256" cy="199392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14425" y="802644"/>
            <a:ext cx="11782497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54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Suggestions Continued...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68003" y="5381854"/>
            <a:ext cx="4038708" cy="295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spc="26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During heavy rains and snow, keep a very limited number of bikes out on stations and perform maintenace at warehouses</a:t>
            </a:r>
            <a:r>
              <a:rPr lang="en-US" sz="2600" spc="12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28780" y="5431384"/>
            <a:ext cx="4038708" cy="246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spc="26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Restock the bikes at the stations between 12am to 4am as these are the least busy hours irrespective of seasons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37564" y="2409236"/>
            <a:ext cx="4795814" cy="479581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54623" y="3657600"/>
            <a:ext cx="8582942" cy="2070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920"/>
              </a:lnSpc>
            </a:pPr>
            <a:r>
              <a:rPr lang="en-US" sz="12085" dirty="0">
                <a:solidFill>
                  <a:srgbClr val="000000"/>
                </a:solidFill>
                <a:latin typeface="Open Sans Extra Bold"/>
              </a:rPr>
              <a:t>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779165" y="3769954"/>
            <a:ext cx="3180024" cy="3180012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794" r="-4794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783659" y="3769954"/>
            <a:ext cx="3180024" cy="3180012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52" b="-52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555638" y="3769954"/>
            <a:ext cx="3180024" cy="3180012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3091" b="-1309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69624" y="3769954"/>
            <a:ext cx="3180024" cy="3180012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4538" b="-4538"/>
              </a:stretch>
            </a:blip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834127" y="1028700"/>
            <a:ext cx="1070101" cy="106426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346020" y="2429506"/>
            <a:ext cx="1256313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2232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Helping the GoBike analyse their customer 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33571" y="933450"/>
            <a:ext cx="301570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D8BB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Team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249876" y="7375892"/>
            <a:ext cx="3791547" cy="1568371"/>
            <a:chOff x="0" y="0"/>
            <a:chExt cx="5055396" cy="209116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505539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9509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Shubham Bhutada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42975"/>
              <a:ext cx="5055396" cy="1148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919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Critical Thinker 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1919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(Questions Everything)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310118" y="7325886"/>
            <a:ext cx="3791547" cy="1625424"/>
            <a:chOff x="0" y="-66675"/>
            <a:chExt cx="5055396" cy="216723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66675"/>
              <a:ext cx="505539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9509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Unnati Ghodki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42975"/>
              <a:ext cx="5055396" cy="1157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919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Problem Solver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919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(Thrives on problems)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45901" y="7325886"/>
            <a:ext cx="4227470" cy="1625424"/>
            <a:chOff x="0" y="-66675"/>
            <a:chExt cx="5636627" cy="216723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66675"/>
              <a:ext cx="563662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9509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Sakshi Khadayate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42975"/>
              <a:ext cx="5636627" cy="1157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919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Enthusiast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919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(Love Numbers)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680065" y="7325886"/>
            <a:ext cx="5387212" cy="1625424"/>
            <a:chOff x="0" y="-66675"/>
            <a:chExt cx="7182950" cy="2167231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66675"/>
              <a:ext cx="7182950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9509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Anshita Aishwarya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42975"/>
              <a:ext cx="7182950" cy="1157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919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Vizard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19191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(Love Visualisations)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25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2742CE-199C-6146-8231-F22309577BA6}"/>
              </a:ext>
            </a:extLst>
          </p:cNvPr>
          <p:cNvSpPr txBox="1"/>
          <p:nvPr/>
        </p:nvSpPr>
        <p:spPr>
          <a:xfrm>
            <a:off x="1447800" y="2171700"/>
            <a:ext cx="7696199" cy="3472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56" name="Freeform: Shape 27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65555" y="1277277"/>
            <a:ext cx="9277209" cy="7732450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Graphic 5" descr="Handshake">
            <a:extLst>
              <a:ext uri="{FF2B5EF4-FFF2-40B4-BE49-F238E27FC236}">
                <a16:creationId xmlns:a16="http://schemas.microsoft.com/office/drawing/2014/main" id="{003A5641-A3F6-4ED0-8773-D6E25C656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97254" y="3193960"/>
            <a:ext cx="4826000" cy="482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B5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70710" y="-375811"/>
            <a:ext cx="7518837" cy="11038622"/>
          </a:xfrm>
          <a:prstGeom prst="rect">
            <a:avLst/>
          </a:prstGeom>
          <a:solidFill>
            <a:srgbClr val="222321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5234437" cy="3425511"/>
            <a:chOff x="0" y="0"/>
            <a:chExt cx="6979250" cy="4567348"/>
          </a:xfrm>
        </p:grpSpPr>
        <p:sp>
          <p:nvSpPr>
            <p:cNvPr id="4" name="TextBox 4"/>
            <p:cNvSpPr txBox="1"/>
            <p:nvPr/>
          </p:nvSpPr>
          <p:spPr>
            <a:xfrm>
              <a:off x="0" y="-66675"/>
              <a:ext cx="6979250" cy="392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000" spc="60" dirty="0">
                  <a:solidFill>
                    <a:srgbClr val="FAFBF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Project Timeline and Tasks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288416"/>
              <a:ext cx="2066165" cy="278932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7785536" y="1028700"/>
            <a:ext cx="116685" cy="8229600"/>
          </a:xfrm>
          <a:prstGeom prst="rect">
            <a:avLst/>
          </a:prstGeom>
          <a:solidFill>
            <a:srgbClr val="222321"/>
          </a:solidFill>
        </p:spPr>
      </p:sp>
      <p:grpSp>
        <p:nvGrpSpPr>
          <p:cNvPr id="7" name="Group 7"/>
          <p:cNvGrpSpPr/>
          <p:nvPr/>
        </p:nvGrpSpPr>
        <p:grpSpPr>
          <a:xfrm>
            <a:off x="7843879" y="895254"/>
            <a:ext cx="9473764" cy="1101931"/>
            <a:chOff x="0" y="0"/>
            <a:chExt cx="12631686" cy="1469241"/>
          </a:xfrm>
        </p:grpSpPr>
        <p:sp>
          <p:nvSpPr>
            <p:cNvPr id="8" name="AutoShape 8"/>
            <p:cNvSpPr/>
            <p:nvPr/>
          </p:nvSpPr>
          <p:spPr>
            <a:xfrm rot="-5400000">
              <a:off x="625681" y="-448535"/>
              <a:ext cx="155581" cy="1406943"/>
            </a:xfrm>
            <a:prstGeom prst="rect">
              <a:avLst/>
            </a:prstGeom>
            <a:solidFill>
              <a:srgbClr val="22232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2413200" y="-38100"/>
              <a:ext cx="10218486" cy="717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>
                  <a:solidFill>
                    <a:srgbClr val="22232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JANUARY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413200" y="855196"/>
              <a:ext cx="10218486" cy="614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22232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Brainstorming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7843879" y="1757429"/>
            <a:ext cx="1852377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" name="Group 12"/>
          <p:cNvGrpSpPr/>
          <p:nvPr/>
        </p:nvGrpSpPr>
        <p:grpSpPr>
          <a:xfrm>
            <a:off x="7902221" y="4009504"/>
            <a:ext cx="9473764" cy="2587831"/>
            <a:chOff x="0" y="0"/>
            <a:chExt cx="12631686" cy="3450441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625681" y="-448535"/>
              <a:ext cx="155581" cy="1406943"/>
            </a:xfrm>
            <a:prstGeom prst="rect">
              <a:avLst/>
            </a:prstGeom>
            <a:solidFill>
              <a:srgbClr val="22232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2413200" y="-38100"/>
              <a:ext cx="10218486" cy="717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39">
                  <a:solidFill>
                    <a:srgbClr val="22232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FEBRUARY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413200" y="855196"/>
              <a:ext cx="10218486" cy="2595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22232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Data Selection </a:t>
              </a:r>
            </a:p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22232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Data Cleaning/Wrangling</a:t>
              </a:r>
            </a:p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22232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Data Analysis</a:t>
              </a:r>
            </a:p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22232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 Coding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7843879" y="4808119"/>
            <a:ext cx="1852377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>
            <a:off x="7843879" y="5358791"/>
            <a:ext cx="1852377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8" name="Group 18"/>
          <p:cNvGrpSpPr/>
          <p:nvPr/>
        </p:nvGrpSpPr>
        <p:grpSpPr>
          <a:xfrm>
            <a:off x="7902221" y="6933253"/>
            <a:ext cx="9473764" cy="1101931"/>
            <a:chOff x="0" y="0"/>
            <a:chExt cx="12631686" cy="1469241"/>
          </a:xfrm>
        </p:grpSpPr>
        <p:sp>
          <p:nvSpPr>
            <p:cNvPr id="19" name="AutoShape 19"/>
            <p:cNvSpPr/>
            <p:nvPr/>
          </p:nvSpPr>
          <p:spPr>
            <a:xfrm rot="-5400000">
              <a:off x="625681" y="-448535"/>
              <a:ext cx="155581" cy="1406943"/>
            </a:xfrm>
            <a:prstGeom prst="rect">
              <a:avLst/>
            </a:prstGeom>
            <a:solidFill>
              <a:srgbClr val="22232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413200" y="-38100"/>
              <a:ext cx="10218486" cy="717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39">
                  <a:solidFill>
                    <a:srgbClr val="22232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MARCH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413200" y="855196"/>
              <a:ext cx="10218486" cy="614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22232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Presentation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>
            <a:off x="7843879" y="7731869"/>
            <a:ext cx="1794034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AutoShape 23"/>
          <p:cNvSpPr/>
          <p:nvPr/>
        </p:nvSpPr>
        <p:spPr>
          <a:xfrm>
            <a:off x="7843879" y="5867090"/>
            <a:ext cx="1852377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AutoShape 24"/>
          <p:cNvSpPr/>
          <p:nvPr/>
        </p:nvSpPr>
        <p:spPr>
          <a:xfrm>
            <a:off x="7785536" y="6354202"/>
            <a:ext cx="1852377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32516"/>
            <a:ext cx="3004492" cy="255381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" y="9402612"/>
            <a:ext cx="18288001" cy="884388"/>
          </a:xfrm>
          <a:prstGeom prst="rect">
            <a:avLst/>
          </a:prstGeom>
          <a:solidFill>
            <a:srgbClr val="8CB561"/>
          </a:solidFill>
        </p:spPr>
      </p:sp>
      <p:grpSp>
        <p:nvGrpSpPr>
          <p:cNvPr id="4" name="Group 4"/>
          <p:cNvGrpSpPr/>
          <p:nvPr/>
        </p:nvGrpSpPr>
        <p:grpSpPr>
          <a:xfrm>
            <a:off x="3998896" y="3277278"/>
            <a:ext cx="10290208" cy="1613393"/>
            <a:chOff x="0" y="0"/>
            <a:chExt cx="13720277" cy="215119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3720277" cy="2151191"/>
              <a:chOff x="0" y="0"/>
              <a:chExt cx="54525124" cy="854894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54525125" cy="8548948"/>
              </a:xfrm>
              <a:custGeom>
                <a:avLst/>
                <a:gdLst/>
                <a:ahLst/>
                <a:cxnLst/>
                <a:rect l="l" t="t" r="r" b="b"/>
                <a:pathLst>
                  <a:path w="54525125" h="8548948">
                    <a:moveTo>
                      <a:pt x="0" y="0"/>
                    </a:moveTo>
                    <a:lnTo>
                      <a:pt x="0" y="8548948"/>
                    </a:lnTo>
                    <a:lnTo>
                      <a:pt x="54525125" y="8548948"/>
                    </a:lnTo>
                    <a:lnTo>
                      <a:pt x="54525125" y="0"/>
                    </a:lnTo>
                    <a:lnTo>
                      <a:pt x="0" y="0"/>
                    </a:lnTo>
                    <a:close/>
                    <a:moveTo>
                      <a:pt x="54464161" y="8487988"/>
                    </a:moveTo>
                    <a:lnTo>
                      <a:pt x="59690" y="8487988"/>
                    </a:lnTo>
                    <a:lnTo>
                      <a:pt x="59690" y="59690"/>
                    </a:lnTo>
                    <a:lnTo>
                      <a:pt x="54464161" y="59690"/>
                    </a:lnTo>
                    <a:lnTo>
                      <a:pt x="54464161" y="848798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35281" y="204670"/>
              <a:ext cx="12249715" cy="1713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42"/>
                </a:lnSpc>
                <a:spcBef>
                  <a:spcPct val="0"/>
                </a:spcBef>
              </a:pPr>
              <a:r>
                <a:rPr lang="en-US" sz="2648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GoBike is a is a bicycle sharing system in the Boston metropolitan area. It offers eligible riders a fun and affordable transportation option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1171" y="2540579"/>
            <a:ext cx="3185667" cy="318566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768815" y="5433414"/>
            <a:ext cx="2998203" cy="2998203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786973" y="0"/>
            <a:ext cx="11964197" cy="289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00"/>
              </a:lnSpc>
            </a:pPr>
            <a:r>
              <a:rPr lang="en-US" sz="9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About </a:t>
            </a:r>
          </a:p>
          <a:p>
            <a:pPr marL="0" lvl="0" indent="0" algn="ctr">
              <a:lnSpc>
                <a:spcPts val="11400"/>
              </a:lnSpc>
              <a:spcBef>
                <a:spcPct val="0"/>
              </a:spcBef>
            </a:pPr>
            <a:r>
              <a:rPr lang="en-US" sz="9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Client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00008" y="3537308"/>
            <a:ext cx="3887992" cy="1167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2"/>
              </a:lnSpc>
            </a:pPr>
            <a:r>
              <a:rPr lang="en-US" sz="3366">
                <a:solidFill>
                  <a:srgbClr val="19171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250+ stations across Boston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87751" y="6778493"/>
            <a:ext cx="2360331" cy="42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6"/>
              </a:lnSpc>
            </a:pPr>
            <a:r>
              <a:rPr lang="en-US" sz="251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3000+ Bikes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962087" y="5288916"/>
            <a:ext cx="3167696" cy="2998203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1028762" y="6261868"/>
            <a:ext cx="3148646" cy="96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9"/>
              </a:lnSpc>
            </a:pPr>
            <a:r>
              <a:rPr lang="en-US" sz="2807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Bikes are used on </a:t>
            </a:r>
          </a:p>
          <a:p>
            <a:pPr algn="ctr">
              <a:lnSpc>
                <a:spcPts val="3929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480+ routes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70468" y="2491141"/>
            <a:ext cx="3335585" cy="3185667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423732" y="3556358"/>
            <a:ext cx="3282321" cy="110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0"/>
              </a:lnSpc>
            </a:pPr>
            <a:r>
              <a:rPr lang="en-US" sz="3207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40000+ Paying </a:t>
            </a:r>
          </a:p>
          <a:p>
            <a:pPr algn="ctr">
              <a:lnSpc>
                <a:spcPts val="4490"/>
              </a:lnSpc>
            </a:pPr>
            <a:r>
              <a:rPr lang="en-US" sz="3207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17649" y="798688"/>
            <a:ext cx="1941651" cy="1932480"/>
            <a:chOff x="0" y="-9525"/>
            <a:chExt cx="2588868" cy="2576639"/>
          </a:xfrm>
        </p:grpSpPr>
        <p:sp>
          <p:nvSpPr>
            <p:cNvPr id="3" name="TextBox 3"/>
            <p:cNvSpPr txBox="1"/>
            <p:nvPr/>
          </p:nvSpPr>
          <p:spPr>
            <a:xfrm>
              <a:off x="286159" y="2303023"/>
              <a:ext cx="271039" cy="264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6"/>
                </a:lnSpc>
              </a:pPr>
              <a:r>
                <a:rPr lang="en-US" sz="56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Item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7756" y="2303023"/>
              <a:ext cx="271039" cy="264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6"/>
                </a:lnSpc>
              </a:pPr>
              <a:r>
                <a:rPr lang="en-US" sz="56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Item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49355" y="2303023"/>
              <a:ext cx="271039" cy="264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6"/>
                </a:lnSpc>
              </a:pPr>
              <a:r>
                <a:rPr lang="en-US" sz="56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Item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30952" y="2303023"/>
              <a:ext cx="271039" cy="264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6"/>
                </a:lnSpc>
              </a:pPr>
              <a:r>
                <a:rPr lang="en-US" sz="56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Item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212551" y="2303023"/>
              <a:ext cx="271039" cy="264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6"/>
                </a:lnSpc>
              </a:pPr>
              <a:r>
                <a:rPr lang="en-US" sz="56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Item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80878" y="55889"/>
              <a:ext cx="2407990" cy="2209094"/>
              <a:chOff x="0" y="0"/>
              <a:chExt cx="10287000" cy="943731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1881112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3768574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5656037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7543498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9430961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9525"/>
              <a:ext cx="133313" cy="12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6"/>
                </a:lnSpc>
              </a:pPr>
              <a:r>
                <a:rPr lang="en-US" sz="56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32293"/>
              <a:ext cx="133313" cy="12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6"/>
                </a:lnSpc>
              </a:pPr>
              <a:r>
                <a:rPr lang="en-US" sz="56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74112"/>
              <a:ext cx="133313" cy="12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6"/>
                </a:lnSpc>
              </a:pPr>
              <a:r>
                <a:rPr lang="en-US" sz="56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315930"/>
              <a:ext cx="133313" cy="12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6"/>
                </a:lnSpc>
              </a:pPr>
              <a:r>
                <a:rPr lang="en-US" sz="56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757750"/>
              <a:ext cx="133313" cy="12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6"/>
                </a:lnSpc>
              </a:pPr>
              <a:r>
                <a:rPr lang="en-US" sz="56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4301" y="2199569"/>
              <a:ext cx="79012" cy="12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6"/>
                </a:lnSpc>
              </a:pPr>
              <a:r>
                <a:rPr lang="en-US" sz="56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80878" y="55889"/>
              <a:ext cx="2407990" cy="2209094"/>
              <a:chOff x="0" y="0"/>
              <a:chExt cx="10287000" cy="943731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965200" y="7140722"/>
                <a:ext cx="2152577" cy="2359806"/>
              </a:xfrm>
              <a:custGeom>
                <a:avLst/>
                <a:gdLst/>
                <a:ahLst/>
                <a:cxnLst/>
                <a:rect l="l" t="t" r="r" b="b"/>
                <a:pathLst>
                  <a:path w="2152577" h="2359806">
                    <a:moveTo>
                      <a:pt x="127000" y="2296589"/>
                    </a:moveTo>
                    <a:cubicBezTo>
                      <a:pt x="126844" y="2261630"/>
                      <a:pt x="98460" y="2233372"/>
                      <a:pt x="63500" y="2233372"/>
                    </a:cubicBezTo>
                    <a:cubicBezTo>
                      <a:pt x="28540" y="2233372"/>
                      <a:pt x="156" y="2261630"/>
                      <a:pt x="0" y="2296589"/>
                    </a:cubicBezTo>
                    <a:cubicBezTo>
                      <a:pt x="156" y="2331548"/>
                      <a:pt x="28540" y="2359805"/>
                      <a:pt x="63500" y="2359805"/>
                    </a:cubicBezTo>
                    <a:cubicBezTo>
                      <a:pt x="98460" y="2359805"/>
                      <a:pt x="126844" y="2331548"/>
                      <a:pt x="127000" y="2296589"/>
                    </a:cubicBezTo>
                    <a:close/>
                    <a:moveTo>
                      <a:pt x="42349" y="2277376"/>
                    </a:moveTo>
                    <a:cubicBezTo>
                      <a:pt x="31823" y="2289068"/>
                      <a:pt x="32728" y="2307069"/>
                      <a:pt x="44373" y="2317646"/>
                    </a:cubicBezTo>
                    <a:cubicBezTo>
                      <a:pt x="56017" y="2328224"/>
                      <a:pt x="74022" y="2327400"/>
                      <a:pt x="84651" y="2315802"/>
                    </a:cubicBezTo>
                    <a:lnTo>
                      <a:pt x="2142051" y="50848"/>
                    </a:lnTo>
                    <a:cubicBezTo>
                      <a:pt x="2152577" y="39155"/>
                      <a:pt x="2151672" y="21155"/>
                      <a:pt x="2140028" y="10577"/>
                    </a:cubicBezTo>
                    <a:cubicBezTo>
                      <a:pt x="2128383" y="0"/>
                      <a:pt x="2110378" y="823"/>
                      <a:pt x="2099749" y="12421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3022600" y="2232637"/>
                <a:ext cx="2153270" cy="5002935"/>
              </a:xfrm>
              <a:custGeom>
                <a:avLst/>
                <a:gdLst/>
                <a:ahLst/>
                <a:cxnLst/>
                <a:rect l="l" t="t" r="r" b="b"/>
                <a:pathLst>
                  <a:path w="2153270" h="5002935">
                    <a:moveTo>
                      <a:pt x="127000" y="4939719"/>
                    </a:moveTo>
                    <a:cubicBezTo>
                      <a:pt x="126844" y="4904760"/>
                      <a:pt x="98459" y="4876503"/>
                      <a:pt x="63500" y="4876503"/>
                    </a:cubicBezTo>
                    <a:cubicBezTo>
                      <a:pt x="28541" y="4876503"/>
                      <a:pt x="156" y="4904760"/>
                      <a:pt x="0" y="4939719"/>
                    </a:cubicBezTo>
                    <a:cubicBezTo>
                      <a:pt x="156" y="4974678"/>
                      <a:pt x="28541" y="5002935"/>
                      <a:pt x="63500" y="5002935"/>
                    </a:cubicBezTo>
                    <a:cubicBezTo>
                      <a:pt x="98459" y="5002935"/>
                      <a:pt x="126844" y="4974678"/>
                      <a:pt x="127000" y="4939719"/>
                    </a:cubicBezTo>
                    <a:close/>
                    <a:moveTo>
                      <a:pt x="37147" y="4928671"/>
                    </a:moveTo>
                    <a:cubicBezTo>
                      <a:pt x="31130" y="4943206"/>
                      <a:pt x="37993" y="4959872"/>
                      <a:pt x="52501" y="4965954"/>
                    </a:cubicBezTo>
                    <a:cubicBezTo>
                      <a:pt x="67010" y="4972036"/>
                      <a:pt x="83706" y="4965248"/>
                      <a:pt x="89853" y="4950767"/>
                    </a:cubicBezTo>
                    <a:lnTo>
                      <a:pt x="2147253" y="43366"/>
                    </a:lnTo>
                    <a:cubicBezTo>
                      <a:pt x="2153270" y="28831"/>
                      <a:pt x="2146407" y="12165"/>
                      <a:pt x="2131899" y="6083"/>
                    </a:cubicBezTo>
                    <a:cubicBezTo>
                      <a:pt x="2117391" y="0"/>
                      <a:pt x="2100695" y="6789"/>
                      <a:pt x="2094547" y="21269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5080000" y="2201738"/>
                <a:ext cx="2153173" cy="1605494"/>
              </a:xfrm>
              <a:custGeom>
                <a:avLst/>
                <a:gdLst/>
                <a:ahLst/>
                <a:cxnLst/>
                <a:rect l="l" t="t" r="r" b="b"/>
                <a:pathLst>
                  <a:path w="2153173" h="1605494">
                    <a:moveTo>
                      <a:pt x="127000" y="63217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7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7"/>
                    </a:cubicBezTo>
                    <a:close/>
                    <a:moveTo>
                      <a:pt x="80407" y="40180"/>
                    </a:moveTo>
                    <a:cubicBezTo>
                      <a:pt x="67683" y="30929"/>
                      <a:pt x="49874" y="33702"/>
                      <a:pt x="40566" y="46385"/>
                    </a:cubicBezTo>
                    <a:cubicBezTo>
                      <a:pt x="31258" y="59068"/>
                      <a:pt x="33952" y="76888"/>
                      <a:pt x="46593" y="86253"/>
                    </a:cubicBezTo>
                    <a:lnTo>
                      <a:pt x="2103993" y="1596223"/>
                    </a:lnTo>
                    <a:cubicBezTo>
                      <a:pt x="2116717" y="1605494"/>
                      <a:pt x="2134543" y="1602727"/>
                      <a:pt x="2143858" y="1590035"/>
                    </a:cubicBezTo>
                    <a:cubicBezTo>
                      <a:pt x="2153173" y="1577343"/>
                      <a:pt x="2150467" y="1559508"/>
                      <a:pt x="2137807" y="155015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7137400" y="3334215"/>
                <a:ext cx="2184400" cy="503926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503926">
                    <a:moveTo>
                      <a:pt x="127000" y="440709"/>
                    </a:moveTo>
                    <a:cubicBezTo>
                      <a:pt x="126843" y="405750"/>
                      <a:pt x="98460" y="377493"/>
                      <a:pt x="63500" y="377493"/>
                    </a:cubicBezTo>
                    <a:cubicBezTo>
                      <a:pt x="28540" y="377493"/>
                      <a:pt x="157" y="405750"/>
                      <a:pt x="0" y="440709"/>
                    </a:cubicBezTo>
                    <a:cubicBezTo>
                      <a:pt x="157" y="475668"/>
                      <a:pt x="28540" y="503926"/>
                      <a:pt x="63500" y="503926"/>
                    </a:cubicBezTo>
                    <a:cubicBezTo>
                      <a:pt x="98460" y="503926"/>
                      <a:pt x="126843" y="475668"/>
                      <a:pt x="127000" y="440709"/>
                    </a:cubicBezTo>
                    <a:close/>
                    <a:moveTo>
                      <a:pt x="58343" y="412604"/>
                    </a:moveTo>
                    <a:cubicBezTo>
                      <a:pt x="42883" y="415512"/>
                      <a:pt x="32680" y="430370"/>
                      <a:pt x="35520" y="445843"/>
                    </a:cubicBezTo>
                    <a:cubicBezTo>
                      <a:pt x="38359" y="461317"/>
                      <a:pt x="53171" y="471585"/>
                      <a:pt x="68657" y="468815"/>
                    </a:cubicBezTo>
                    <a:lnTo>
                      <a:pt x="2126057" y="91323"/>
                    </a:lnTo>
                    <a:cubicBezTo>
                      <a:pt x="2141517" y="88414"/>
                      <a:pt x="2151720" y="73556"/>
                      <a:pt x="2148880" y="58083"/>
                    </a:cubicBezTo>
                    <a:cubicBezTo>
                      <a:pt x="2146041" y="42610"/>
                      <a:pt x="2131229" y="32341"/>
                      <a:pt x="2115743" y="35111"/>
                    </a:cubicBez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3"/>
                      <a:pt x="2120900" y="126433"/>
                    </a:cubicBezTo>
                    <a:cubicBezTo>
                      <a:pt x="2155860" y="126433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965200" y="7109140"/>
                <a:ext cx="2153142" cy="1605474"/>
              </a:xfrm>
              <a:custGeom>
                <a:avLst/>
                <a:gdLst/>
                <a:ahLst/>
                <a:cxnLst/>
                <a:rect l="l" t="t" r="r" b="b"/>
                <a:pathLst>
                  <a:path w="2153142" h="1605474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80407" y="40179"/>
                    </a:moveTo>
                    <a:cubicBezTo>
                      <a:pt x="67683" y="30928"/>
                      <a:pt x="49874" y="33702"/>
                      <a:pt x="40566" y="46384"/>
                    </a:cubicBezTo>
                    <a:cubicBezTo>
                      <a:pt x="31258" y="59067"/>
                      <a:pt x="33952" y="76888"/>
                      <a:pt x="46593" y="86253"/>
                    </a:cubicBezTo>
                    <a:lnTo>
                      <a:pt x="2103993" y="1596222"/>
                    </a:lnTo>
                    <a:cubicBezTo>
                      <a:pt x="2116717" y="1605474"/>
                      <a:pt x="2134526" y="1602700"/>
                      <a:pt x="2143834" y="1590017"/>
                    </a:cubicBezTo>
                    <a:cubicBezTo>
                      <a:pt x="2153142" y="1577335"/>
                      <a:pt x="2150448" y="1559514"/>
                      <a:pt x="2137807" y="1550149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3022600" y="5630019"/>
                <a:ext cx="2153315" cy="3115523"/>
              </a:xfrm>
              <a:custGeom>
                <a:avLst/>
                <a:gdLst/>
                <a:ahLst/>
                <a:cxnLst/>
                <a:rect l="l" t="t" r="r" b="b"/>
                <a:pathLst>
                  <a:path w="2153315" h="3115523">
                    <a:moveTo>
                      <a:pt x="127000" y="3052307"/>
                    </a:moveTo>
                    <a:cubicBezTo>
                      <a:pt x="126844" y="3017348"/>
                      <a:pt x="98459" y="2989091"/>
                      <a:pt x="63500" y="2989091"/>
                    </a:cubicBezTo>
                    <a:cubicBezTo>
                      <a:pt x="28541" y="2989091"/>
                      <a:pt x="156" y="3017348"/>
                      <a:pt x="0" y="3052307"/>
                    </a:cubicBezTo>
                    <a:cubicBezTo>
                      <a:pt x="156" y="3087266"/>
                      <a:pt x="28541" y="3115523"/>
                      <a:pt x="63500" y="3115523"/>
                    </a:cubicBezTo>
                    <a:cubicBezTo>
                      <a:pt x="98459" y="3115523"/>
                      <a:pt x="126844" y="3087266"/>
                      <a:pt x="127000" y="3052307"/>
                    </a:cubicBezTo>
                    <a:close/>
                    <a:moveTo>
                      <a:pt x="39885" y="3036219"/>
                    </a:moveTo>
                    <a:cubicBezTo>
                      <a:pt x="31085" y="3049260"/>
                      <a:pt x="34482" y="3066959"/>
                      <a:pt x="47483" y="3075817"/>
                    </a:cubicBezTo>
                    <a:cubicBezTo>
                      <a:pt x="60484" y="3084675"/>
                      <a:pt x="78200" y="3081357"/>
                      <a:pt x="87115" y="3068396"/>
                    </a:cubicBezTo>
                    <a:lnTo>
                      <a:pt x="2144516" y="48456"/>
                    </a:lnTo>
                    <a:cubicBezTo>
                      <a:pt x="2153315" y="35415"/>
                      <a:pt x="2149918" y="17715"/>
                      <a:pt x="2136917" y="8857"/>
                    </a:cubicBezTo>
                    <a:cubicBezTo>
                      <a:pt x="2123915" y="0"/>
                      <a:pt x="2106200" y="3317"/>
                      <a:pt x="2097284" y="16279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5080000" y="5599170"/>
                <a:ext cx="2153316" cy="1039416"/>
              </a:xfrm>
              <a:custGeom>
                <a:avLst/>
                <a:gdLst/>
                <a:ahLst/>
                <a:cxnLst/>
                <a:rect l="l" t="t" r="r" b="b"/>
                <a:pathLst>
                  <a:path w="2153316" h="1039416">
                    <a:moveTo>
                      <a:pt x="127000" y="63217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7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7"/>
                    </a:cubicBezTo>
                    <a:close/>
                    <a:moveTo>
                      <a:pt x="75414" y="37244"/>
                    </a:moveTo>
                    <a:cubicBezTo>
                      <a:pt x="61081" y="30725"/>
                      <a:pt x="44175" y="37029"/>
                      <a:pt x="37610" y="51341"/>
                    </a:cubicBezTo>
                    <a:cubicBezTo>
                      <a:pt x="31045" y="65653"/>
                      <a:pt x="37295" y="82579"/>
                      <a:pt x="51586" y="89189"/>
                    </a:cubicBezTo>
                    <a:lnTo>
                      <a:pt x="2108986" y="1032921"/>
                    </a:lnTo>
                    <a:cubicBezTo>
                      <a:pt x="2123315" y="1039415"/>
                      <a:pt x="2140198" y="1033108"/>
                      <a:pt x="2146757" y="1018808"/>
                    </a:cubicBezTo>
                    <a:cubicBezTo>
                      <a:pt x="2153316" y="1004509"/>
                      <a:pt x="2147084" y="987598"/>
                      <a:pt x="2132814" y="980975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7137400" y="-63217"/>
                <a:ext cx="2184400" cy="6732551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6732551">
                    <a:moveTo>
                      <a:pt x="127000" y="6669335"/>
                    </a:moveTo>
                    <a:cubicBezTo>
                      <a:pt x="126843" y="6634376"/>
                      <a:pt x="98460" y="6606118"/>
                      <a:pt x="63500" y="6606118"/>
                    </a:cubicBezTo>
                    <a:cubicBezTo>
                      <a:pt x="28540" y="6606118"/>
                      <a:pt x="157" y="6634376"/>
                      <a:pt x="0" y="6669335"/>
                    </a:cubicBezTo>
                    <a:cubicBezTo>
                      <a:pt x="157" y="6704294"/>
                      <a:pt x="28540" y="6732551"/>
                      <a:pt x="63500" y="6732551"/>
                    </a:cubicBezTo>
                    <a:cubicBezTo>
                      <a:pt x="98460" y="6732551"/>
                      <a:pt x="126843" y="6704294"/>
                      <a:pt x="127000" y="6669335"/>
                    </a:cubicBezTo>
                    <a:close/>
                    <a:moveTo>
                      <a:pt x="36217" y="6660838"/>
                    </a:moveTo>
                    <a:cubicBezTo>
                      <a:pt x="31607" y="6675878"/>
                      <a:pt x="40021" y="6691818"/>
                      <a:pt x="55041" y="6696495"/>
                    </a:cubicBezTo>
                    <a:cubicBezTo>
                      <a:pt x="70062" y="6701173"/>
                      <a:pt x="86038" y="6692830"/>
                      <a:pt x="90783" y="6677831"/>
                    </a:cubicBezTo>
                    <a:lnTo>
                      <a:pt x="2148183" y="71714"/>
                    </a:lnTo>
                    <a:cubicBezTo>
                      <a:pt x="2152793" y="56673"/>
                      <a:pt x="2144379" y="40734"/>
                      <a:pt x="2129359" y="36056"/>
                    </a:cubicBezTo>
                    <a:cubicBezTo>
                      <a:pt x="2114338" y="31378"/>
                      <a:pt x="2098362" y="39721"/>
                      <a:pt x="2093617" y="54720"/>
                    </a:cubicBezTo>
                    <a:close/>
                    <a:moveTo>
                      <a:pt x="2184400" y="63217"/>
                    </a:moveTo>
                    <a:lnTo>
                      <a:pt x="2184400" y="63217"/>
                    </a:ln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lnTo>
                      <a:pt x="2057400" y="63217"/>
                    </a:ln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965200" y="3743289"/>
                <a:ext cx="2152577" cy="2359806"/>
              </a:xfrm>
              <a:custGeom>
                <a:avLst/>
                <a:gdLst/>
                <a:ahLst/>
                <a:cxnLst/>
                <a:rect l="l" t="t" r="r" b="b"/>
                <a:pathLst>
                  <a:path w="2152577" h="2359806">
                    <a:moveTo>
                      <a:pt x="127000" y="2296590"/>
                    </a:moveTo>
                    <a:cubicBezTo>
                      <a:pt x="126844" y="2261631"/>
                      <a:pt x="98460" y="2233373"/>
                      <a:pt x="63500" y="2233373"/>
                    </a:cubicBezTo>
                    <a:cubicBezTo>
                      <a:pt x="28540" y="2233373"/>
                      <a:pt x="156" y="2261631"/>
                      <a:pt x="0" y="2296590"/>
                    </a:cubicBezTo>
                    <a:cubicBezTo>
                      <a:pt x="156" y="2331549"/>
                      <a:pt x="28540" y="2359807"/>
                      <a:pt x="63500" y="2359807"/>
                    </a:cubicBezTo>
                    <a:cubicBezTo>
                      <a:pt x="98460" y="2359807"/>
                      <a:pt x="126844" y="2331549"/>
                      <a:pt x="127000" y="2296590"/>
                    </a:cubicBezTo>
                    <a:close/>
                    <a:moveTo>
                      <a:pt x="42349" y="2277377"/>
                    </a:moveTo>
                    <a:cubicBezTo>
                      <a:pt x="31823" y="2289069"/>
                      <a:pt x="32728" y="2307069"/>
                      <a:pt x="44373" y="2317647"/>
                    </a:cubicBezTo>
                    <a:cubicBezTo>
                      <a:pt x="56017" y="2328225"/>
                      <a:pt x="74022" y="2327401"/>
                      <a:pt x="84651" y="2315803"/>
                    </a:cubicBezTo>
                    <a:lnTo>
                      <a:pt x="2142051" y="50848"/>
                    </a:lnTo>
                    <a:cubicBezTo>
                      <a:pt x="2152577" y="39156"/>
                      <a:pt x="2151672" y="21156"/>
                      <a:pt x="2140028" y="10578"/>
                    </a:cubicBezTo>
                    <a:cubicBezTo>
                      <a:pt x="2128383" y="0"/>
                      <a:pt x="2110378" y="825"/>
                      <a:pt x="2099749" y="12422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3022600" y="3711708"/>
                <a:ext cx="2153355" cy="1039440"/>
              </a:xfrm>
              <a:custGeom>
                <a:avLst/>
                <a:gdLst/>
                <a:ahLst/>
                <a:cxnLst/>
                <a:rect l="l" t="t" r="r" b="b"/>
                <a:pathLst>
                  <a:path w="2153355" h="1039440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5"/>
                      <a:pt x="28541" y="126433"/>
                      <a:pt x="63500" y="126433"/>
                    </a:cubicBezTo>
                    <a:cubicBezTo>
                      <a:pt x="98459" y="126433"/>
                      <a:pt x="126844" y="98175"/>
                      <a:pt x="127000" y="63216"/>
                    </a:cubicBezTo>
                    <a:close/>
                    <a:moveTo>
                      <a:pt x="75414" y="37243"/>
                    </a:moveTo>
                    <a:cubicBezTo>
                      <a:pt x="61085" y="30748"/>
                      <a:pt x="44202" y="37056"/>
                      <a:pt x="37643" y="51356"/>
                    </a:cubicBezTo>
                    <a:cubicBezTo>
                      <a:pt x="31084" y="65655"/>
                      <a:pt x="37317" y="82566"/>
                      <a:pt x="51586" y="89189"/>
                    </a:cubicBezTo>
                    <a:lnTo>
                      <a:pt x="2108986" y="1032920"/>
                    </a:lnTo>
                    <a:cubicBezTo>
                      <a:pt x="2123319" y="1039439"/>
                      <a:pt x="2140225" y="1033135"/>
                      <a:pt x="2146790" y="1018823"/>
                    </a:cubicBezTo>
                    <a:cubicBezTo>
                      <a:pt x="2153355" y="1004511"/>
                      <a:pt x="2147105" y="987585"/>
                      <a:pt x="2132814" y="980975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5080000" y="1855201"/>
                <a:ext cx="2153207" cy="2926671"/>
              </a:xfrm>
              <a:custGeom>
                <a:avLst/>
                <a:gdLst/>
                <a:ahLst/>
                <a:cxnLst/>
                <a:rect l="l" t="t" r="r" b="b"/>
                <a:pathLst>
                  <a:path w="2153207" h="2926671">
                    <a:moveTo>
                      <a:pt x="127000" y="2863454"/>
                    </a:moveTo>
                    <a:cubicBezTo>
                      <a:pt x="126844" y="2828495"/>
                      <a:pt x="98459" y="2800238"/>
                      <a:pt x="63500" y="2800238"/>
                    </a:cubicBezTo>
                    <a:cubicBezTo>
                      <a:pt x="28541" y="2800238"/>
                      <a:pt x="156" y="2828495"/>
                      <a:pt x="0" y="2863454"/>
                    </a:cubicBezTo>
                    <a:cubicBezTo>
                      <a:pt x="156" y="2898413"/>
                      <a:pt x="28541" y="2926671"/>
                      <a:pt x="63500" y="2926671"/>
                    </a:cubicBezTo>
                    <a:cubicBezTo>
                      <a:pt x="98459" y="2926671"/>
                      <a:pt x="126844" y="2898413"/>
                      <a:pt x="127000" y="2863454"/>
                    </a:cubicBezTo>
                    <a:close/>
                    <a:moveTo>
                      <a:pt x="40384" y="2846656"/>
                    </a:moveTo>
                    <a:cubicBezTo>
                      <a:pt x="31193" y="2859424"/>
                      <a:pt x="34050" y="2877219"/>
                      <a:pt x="46777" y="2886467"/>
                    </a:cubicBezTo>
                    <a:cubicBezTo>
                      <a:pt x="59503" y="2895716"/>
                      <a:pt x="77311" y="2892937"/>
                      <a:pt x="86616" y="2880253"/>
                    </a:cubicBezTo>
                    <a:lnTo>
                      <a:pt x="2144016" y="49059"/>
                    </a:lnTo>
                    <a:cubicBezTo>
                      <a:pt x="2153207" y="36291"/>
                      <a:pt x="2150350" y="18496"/>
                      <a:pt x="2137623" y="9248"/>
                    </a:cubicBezTo>
                    <a:cubicBezTo>
                      <a:pt x="2124897" y="0"/>
                      <a:pt x="2107088" y="2778"/>
                      <a:pt x="2097784" y="15463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7137400" y="1446753"/>
                <a:ext cx="2184400" cy="503926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503926">
                    <a:moveTo>
                      <a:pt x="127000" y="440709"/>
                    </a:moveTo>
                    <a:cubicBezTo>
                      <a:pt x="126843" y="405750"/>
                      <a:pt x="98460" y="377492"/>
                      <a:pt x="63500" y="377492"/>
                    </a:cubicBezTo>
                    <a:cubicBezTo>
                      <a:pt x="28540" y="377492"/>
                      <a:pt x="157" y="405750"/>
                      <a:pt x="0" y="440709"/>
                    </a:cubicBezTo>
                    <a:cubicBezTo>
                      <a:pt x="157" y="475668"/>
                      <a:pt x="28540" y="503926"/>
                      <a:pt x="63500" y="503926"/>
                    </a:cubicBezTo>
                    <a:cubicBezTo>
                      <a:pt x="98460" y="503926"/>
                      <a:pt x="126843" y="475668"/>
                      <a:pt x="127000" y="440709"/>
                    </a:cubicBezTo>
                    <a:close/>
                    <a:moveTo>
                      <a:pt x="58343" y="412603"/>
                    </a:moveTo>
                    <a:cubicBezTo>
                      <a:pt x="42883" y="415512"/>
                      <a:pt x="32680" y="430370"/>
                      <a:pt x="35520" y="445843"/>
                    </a:cubicBezTo>
                    <a:cubicBezTo>
                      <a:pt x="38359" y="461317"/>
                      <a:pt x="53171" y="471585"/>
                      <a:pt x="68657" y="468815"/>
                    </a:cubicBezTo>
                    <a:lnTo>
                      <a:pt x="2126057" y="91323"/>
                    </a:lnTo>
                    <a:cubicBezTo>
                      <a:pt x="2141517" y="88414"/>
                      <a:pt x="2151720" y="73556"/>
                      <a:pt x="2148880" y="58083"/>
                    </a:cubicBezTo>
                    <a:cubicBezTo>
                      <a:pt x="2146041" y="42609"/>
                      <a:pt x="2131229" y="32341"/>
                      <a:pt x="2115743" y="35111"/>
                    </a:cubicBez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3"/>
                      <a:pt x="2120900" y="126433"/>
                    </a:cubicBezTo>
                    <a:cubicBezTo>
                      <a:pt x="2155860" y="126433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8800063" y="2624076"/>
            <a:ext cx="8228058" cy="5657850"/>
            <a:chOff x="0" y="0"/>
            <a:chExt cx="6159500" cy="423545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159500" cy="4235450"/>
            </a:xfrm>
            <a:custGeom>
              <a:avLst/>
              <a:gdLst/>
              <a:ahLst/>
              <a:cxnLst/>
              <a:rect l="l" t="t" r="r" b="b"/>
              <a:pathLst>
                <a:path w="6159500" h="4235450">
                  <a:moveTo>
                    <a:pt x="6159500" y="4235450"/>
                  </a:moveTo>
                  <a:lnTo>
                    <a:pt x="0" y="3696970"/>
                  </a:lnTo>
                  <a:lnTo>
                    <a:pt x="0" y="0"/>
                  </a:lnTo>
                  <a:lnTo>
                    <a:pt x="6159500" y="538480"/>
                  </a:lnTo>
                  <a:close/>
                </a:path>
              </a:pathLst>
            </a:custGeom>
            <a:blipFill>
              <a:blip r:embed="rId2"/>
              <a:stretch>
                <a:fillRect l="-3668" r="-3668"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130118" y="603477"/>
            <a:ext cx="989141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Description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28700" y="3014359"/>
            <a:ext cx="6190865" cy="560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3"/>
              </a:lnSpc>
            </a:pPr>
            <a:r>
              <a:rPr lang="en-US" sz="3716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dataset contains the hourly and daily count of rental bikes between years 2020 and 2021 for Go-Bike company with the corresponding weather and seasonal information.</a:t>
            </a:r>
          </a:p>
          <a:p>
            <a:pPr>
              <a:lnSpc>
                <a:spcPts val="5203"/>
              </a:lnSpc>
            </a:pPr>
            <a:endParaRPr lang="en-US" sz="3716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1451"/>
              </a:lnSpc>
            </a:pPr>
            <a:endParaRPr lang="en-US" sz="3716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7E9DD2-5E97-D140-A4FF-4D886F4A20E7}"/>
              </a:ext>
            </a:extLst>
          </p:cNvPr>
          <p:cNvSpPr txBox="1"/>
          <p:nvPr/>
        </p:nvSpPr>
        <p:spPr>
          <a:xfrm>
            <a:off x="5924550" y="8778181"/>
            <a:ext cx="64389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3"/>
              </a:lnSpc>
            </a:pPr>
            <a:r>
              <a:rPr lang="en-US" sz="372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(17K+ records, 30 Attributes)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B5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38797" y="800941"/>
            <a:ext cx="9891321" cy="8685117"/>
          </a:xfrm>
          <a:prstGeom prst="rect">
            <a:avLst/>
          </a:prstGeom>
          <a:solidFill>
            <a:srgbClr val="222321"/>
          </a:solidFill>
        </p:spPr>
      </p:sp>
      <p:grpSp>
        <p:nvGrpSpPr>
          <p:cNvPr id="3" name="Group 3"/>
          <p:cNvGrpSpPr/>
          <p:nvPr/>
        </p:nvGrpSpPr>
        <p:grpSpPr>
          <a:xfrm>
            <a:off x="8396298" y="1028700"/>
            <a:ext cx="8361318" cy="1461310"/>
            <a:chOff x="0" y="0"/>
            <a:chExt cx="11148425" cy="1948414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11148425" cy="1294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76"/>
                </a:lnSpc>
              </a:pPr>
              <a:r>
                <a:rPr lang="en-US" sz="6135" spc="61">
                  <a:solidFill>
                    <a:srgbClr val="FAFBF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Problem Statement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1663170"/>
              <a:ext cx="2112915" cy="285243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rcRect l="22392" r="20101"/>
          <a:stretch/>
        </p:blipFill>
        <p:spPr>
          <a:xfrm>
            <a:off x="-1" y="800941"/>
            <a:ext cx="7538797" cy="86851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347405" y="5146355"/>
            <a:ext cx="2671011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153209" y="3101235"/>
            <a:ext cx="8604408" cy="180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AFB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 wants to improve existing business and make it robust for planning an expansion based on the historical data.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40288" y="1714500"/>
            <a:ext cx="13226287" cy="81625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1492" y="6160448"/>
            <a:ext cx="4474892" cy="251712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1492" y="499"/>
            <a:ext cx="1508053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Year-Wise Users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1492" y="2016973"/>
            <a:ext cx="4669268" cy="34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6"/>
              </a:lnSpc>
            </a:pPr>
            <a:r>
              <a:rPr lang="en-US" sz="3297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2020 to 2021we see a whopping 65% YOY increase in the number of users (Registered and Unregistered)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56853" y="1714500"/>
            <a:ext cx="13531147" cy="83506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9039" y="0"/>
            <a:ext cx="1508053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Year-Wise Comparison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9039" y="2051845"/>
            <a:ext cx="3980313" cy="242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distribution of number of users follows the same trend in both years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9039" y="5823150"/>
            <a:ext cx="3980313" cy="242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trends are based on the weather and seasonal changes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19654" y="1714500"/>
            <a:ext cx="12868346" cy="79507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180975"/>
            <a:ext cx="1508053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Bike Routes Network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9039" y="2051845"/>
            <a:ext cx="3980313" cy="242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bike stations owned by GoBike are distrubuted throughout Boston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9039" y="5623225"/>
            <a:ext cx="3980313" cy="180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than 250 stations are spread across the city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81600" y="8067472"/>
            <a:ext cx="138208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4060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080532" y="2431364"/>
            <a:ext cx="138208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4060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 Bay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{32743D90-ACFA-A142-AE2D-650DE1E30BC9}tf16401378</Template>
  <TotalTime>60</TotalTime>
  <Words>588</Words>
  <Application>Microsoft Office PowerPoint</Application>
  <PresentationFormat>Custom</PresentationFormat>
  <Paragraphs>100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Open Sans Extra Bold</vt:lpstr>
      <vt:lpstr>Open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 Sharing</dc:title>
  <cp:lastModifiedBy>Sakshi Rajendra Khadayate</cp:lastModifiedBy>
  <cp:revision>16</cp:revision>
  <dcterms:created xsi:type="dcterms:W3CDTF">2006-08-16T00:00:00Z</dcterms:created>
  <dcterms:modified xsi:type="dcterms:W3CDTF">2022-03-03T21:41:32Z</dcterms:modified>
  <dc:identifier>DAE5k2tr8nk</dc:identifier>
</cp:coreProperties>
</file>